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omments/modernComment_10E_65C4771D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5" r:id="rId1"/>
  </p:sldMasterIdLst>
  <p:sldIdLst>
    <p:sldId id="256" r:id="rId2"/>
    <p:sldId id="268" r:id="rId3"/>
    <p:sldId id="257" r:id="rId4"/>
    <p:sldId id="258" r:id="rId5"/>
    <p:sldId id="259" r:id="rId6"/>
    <p:sldId id="260" r:id="rId7"/>
    <p:sldId id="261" r:id="rId8"/>
    <p:sldId id="270" r:id="rId9"/>
    <p:sldId id="269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11FABBD-FF05-4DB8-F711-D9EC40FF5658}" name="Usuario invitado" initials="Ui" userId="S::urn:spo:anon#601ab7f7da2574762ee642d8676b796bbbc2bb81c9c319d36fe03abdceb54afd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0000"/>
    <a:srgbClr val="860000"/>
    <a:srgbClr val="800000"/>
    <a:srgbClr val="00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7CDFB-96E1-46E7-8743-3BF49EC3E7E4}" v="179" dt="2022-11-06T17:10:46.897"/>
    <p1510:client id="{842D4F9A-BF28-4319-8E25-B5EB708EFE8A}" v="21" dt="2022-11-06T16:24:32.681"/>
    <p1510:client id="{C35D08AD-4E59-4A9D-AF44-52C5A8167889}" v="59" dt="2022-11-06T17:08:01.5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8/10/relationships/authors" Target="author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modernComment_10E_65C4771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A03330-7685-4517-B5B5-6782B67BA4F6}" authorId="{811FABBD-FF05-4DB8-F711-D9EC40FF5658}" created="2022-11-06T17:08:01.53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707374365" sldId="270"/>
      <ac:picMk id="6" creationId="{60B11910-D38B-F5E6-94E7-EE5AC193D130}"/>
    </ac:deMkLst>
    <p188:txBody>
      <a:bodyPr/>
      <a:lstStyle/>
      <a:p>
        <a:r>
          <a:rPr lang="en-US"/>
          <a:t>urgente cambio, se ve con claridad que, instancias que deberían ser resource de Autor, son ontology/Autor/ x :'c</a:t>
        </a:r>
      </a:p>
    </p188:txBody>
  </p188:cm>
</p188:cmLst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94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4296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5297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896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07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03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5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983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108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1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69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659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88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395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11/6/2022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5667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os.madrid.es/sites/v/index.jsp?vgnextoid=0803d8bf938ba510VgnVCM2000001f4a900aRCRD&amp;vgnextchannel=374512b9ace9f310VgnVCM100000171f5a0aRCRD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0E_65C4771D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FBC36-9B02-42E8-9F6C-EEAA8BC7A5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6423" y="960437"/>
            <a:ext cx="8791575" cy="2387600"/>
          </a:xfrm>
        </p:spPr>
        <p:txBody>
          <a:bodyPr>
            <a:normAutofit/>
          </a:bodyPr>
          <a:lstStyle/>
          <a:p>
            <a:pPr algn="ctr"/>
            <a:r>
              <a:rPr lang="es-ES" sz="5400" b="1"/>
              <a:t>Madrid </a:t>
            </a:r>
            <a:r>
              <a:rPr lang="es-ES" sz="5400" b="1" err="1"/>
              <a:t>Turist</a:t>
            </a:r>
            <a:r>
              <a:rPr lang="es-ES" sz="5400" b="1"/>
              <a:t> Sites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7ABD897-1F49-4177-9A11-041073378B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76423" y="3509963"/>
            <a:ext cx="8791575" cy="1655762"/>
          </a:xfrm>
        </p:spPr>
        <p:txBody>
          <a:bodyPr/>
          <a:lstStyle/>
          <a:p>
            <a:pPr algn="ctr"/>
            <a:r>
              <a:rPr lang="es-ES"/>
              <a:t>Web semántica </a:t>
            </a:r>
          </a:p>
          <a:p>
            <a:pPr algn="ctr"/>
            <a:r>
              <a:rPr lang="es-ES"/>
              <a:t>Grupo 09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C6E756F-4278-4124-ADDA-7DCE469A4C14}"/>
              </a:ext>
            </a:extLst>
          </p:cNvPr>
          <p:cNvSpPr txBox="1"/>
          <p:nvPr/>
        </p:nvSpPr>
        <p:spPr>
          <a:xfrm>
            <a:off x="7669763" y="4920123"/>
            <a:ext cx="43785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>
                <a:effectLst/>
                <a:latin typeface="Consolas" panose="020B0609020204030204" pitchFamily="49" charset="0"/>
              </a:rPr>
              <a:t>Yanez Soffia, Miguel</a:t>
            </a:r>
          </a:p>
          <a:p>
            <a:r>
              <a:rPr lang="es-ES" b="0">
                <a:effectLst/>
                <a:latin typeface="Consolas" panose="020B0609020204030204" pitchFamily="49" charset="0"/>
              </a:rPr>
              <a:t>González-Almansa Laredo, Carlos   </a:t>
            </a:r>
          </a:p>
          <a:p>
            <a:r>
              <a:rPr lang="es-ES" b="0" err="1">
                <a:effectLst/>
                <a:latin typeface="Consolas" panose="020B0609020204030204" pitchFamily="49" charset="0"/>
              </a:rPr>
              <a:t>Fernandez</a:t>
            </a:r>
            <a:r>
              <a:rPr lang="es-ES" b="0">
                <a:effectLst/>
                <a:latin typeface="Consolas" panose="020B0609020204030204" pitchFamily="49" charset="0"/>
              </a:rPr>
              <a:t> </a:t>
            </a:r>
            <a:r>
              <a:rPr lang="es-ES" b="0" err="1">
                <a:effectLst/>
                <a:latin typeface="Consolas" panose="020B0609020204030204" pitchFamily="49" charset="0"/>
              </a:rPr>
              <a:t>Alvarez</a:t>
            </a:r>
            <a:r>
              <a:rPr lang="es-ES" b="0">
                <a:effectLst/>
                <a:latin typeface="Consolas" panose="020B0609020204030204" pitchFamily="49" charset="0"/>
              </a:rPr>
              <a:t>, Fernando     </a:t>
            </a:r>
          </a:p>
        </p:txBody>
      </p:sp>
    </p:spTree>
    <p:extLst>
      <p:ext uri="{BB962C8B-B14F-4D97-AF65-F5344CB8AC3E}">
        <p14:creationId xmlns:p14="http://schemas.microsoft.com/office/powerpoint/2010/main" val="14382106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A3D46B-9EC0-45CB-ACDF-2180E2844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A191162-B141-49D3-87C6-9D49AAB98C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Hemos aprendido a tratar datos y manipularlos.</a:t>
            </a:r>
          </a:p>
          <a:p>
            <a:r>
              <a:rPr lang="es-ES"/>
              <a:t>De cara a un futuro la aplicación se podría ampliar, no solo a sitios turísticos, sino también a sitios de entretenimiento.</a:t>
            </a:r>
          </a:p>
          <a:p>
            <a:r>
              <a:rPr lang="es-ES"/>
              <a:t>Es un proyecto útil para personas que vienen por primera vez a la ciudad.</a:t>
            </a:r>
          </a:p>
        </p:txBody>
      </p:sp>
    </p:spTree>
    <p:extLst>
      <p:ext uri="{BB962C8B-B14F-4D97-AF65-F5344CB8AC3E}">
        <p14:creationId xmlns:p14="http://schemas.microsoft.com/office/powerpoint/2010/main" val="2855544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AF19A-BB3B-4952-9152-6491A98ED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1D09C1-8E72-4F18-A3E6-D009C02A7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86" y="2502206"/>
            <a:ext cx="10554574" cy="3636511"/>
          </a:xfrm>
        </p:spPr>
        <p:txBody>
          <a:bodyPr>
            <a:normAutofit/>
          </a:bodyPr>
          <a:lstStyle/>
          <a:p>
            <a:r>
              <a:rPr lang="es-ES"/>
              <a:t>Introducción </a:t>
            </a:r>
          </a:p>
          <a:p>
            <a:r>
              <a:rPr lang="es-ES"/>
              <a:t>Análisis del dataset</a:t>
            </a:r>
          </a:p>
          <a:p>
            <a:r>
              <a:rPr lang="es-ES"/>
              <a:t>Estrategia de nombrado</a:t>
            </a:r>
          </a:p>
          <a:p>
            <a:r>
              <a:rPr lang="es-ES"/>
              <a:t>Ontología </a:t>
            </a:r>
          </a:p>
          <a:p>
            <a:r>
              <a:rPr lang="es-ES"/>
              <a:t>Enlazado de datos</a:t>
            </a:r>
          </a:p>
          <a:p>
            <a:r>
              <a:rPr lang="es-ES"/>
              <a:t>RDF</a:t>
            </a:r>
          </a:p>
          <a:p>
            <a:r>
              <a:rPr lang="es-ES"/>
              <a:t>Demostración de la app </a:t>
            </a:r>
          </a:p>
          <a:p>
            <a:r>
              <a:rPr lang="es-ES"/>
              <a:t>Conclusiones</a:t>
            </a:r>
          </a:p>
          <a:p>
            <a:endParaRPr lang="es-ES"/>
          </a:p>
          <a:p>
            <a:endParaRPr lang="es-ES"/>
          </a:p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9822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C4DE8A-D90A-4ACD-B849-D970F76F29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Introducción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FA9E26-8C2F-4F32-B728-C210970E1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Aplicación sobre sitios turísticos en la ciudad de Madrid.</a:t>
            </a:r>
          </a:p>
          <a:p>
            <a:r>
              <a:rPr lang="es-ES" sz="2000"/>
              <a:t>Dataset obtenido de la página </a:t>
            </a:r>
            <a:r>
              <a:rPr lang="es-ES" sz="2000">
                <a:hlinkClick r:id="rId3"/>
              </a:rPr>
              <a:t>datos.madrid.es</a:t>
            </a:r>
            <a:r>
              <a:rPr lang="es-ES" sz="2000"/>
              <a:t> .</a:t>
            </a:r>
          </a:p>
          <a:p>
            <a:r>
              <a:rPr lang="es-ES" sz="2000"/>
              <a:t>Licencia.</a:t>
            </a:r>
          </a:p>
        </p:txBody>
      </p:sp>
      <p:sp>
        <p:nvSpPr>
          <p:cNvPr id="4" name="AutoShape 2" descr="50 sitios que ver y visitar en tu viaje de turismo a Madrid">
            <a:extLst>
              <a:ext uri="{FF2B5EF4-FFF2-40B4-BE49-F238E27FC236}">
                <a16:creationId xmlns:a16="http://schemas.microsoft.com/office/drawing/2014/main" id="{7C0EA02C-1416-F4DE-98EB-CCB5D70390F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7912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17B8338C-DBE1-0553-76C4-52D4A4A0C2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6501" y="480319"/>
            <a:ext cx="5225143" cy="481334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0782421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3E884C-487C-467C-8C65-22F6D1A5AC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/>
              <a:t>Análisis del dataset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1188F760-F160-4D83-BF33-9CE9F479D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s-ES" sz="2000"/>
              <a:t>Para analizar los datos se usó el software </a:t>
            </a:r>
            <a:r>
              <a:rPr lang="es-ES" sz="2000" err="1"/>
              <a:t>OpenRefine</a:t>
            </a:r>
            <a:r>
              <a:rPr lang="es-ES" sz="2000"/>
              <a:t>.</a:t>
            </a:r>
          </a:p>
          <a:p>
            <a:r>
              <a:rPr lang="es-ES" sz="2000"/>
              <a:t>Se homogeneizaron datos según un formato común</a:t>
            </a:r>
          </a:p>
          <a:p>
            <a:r>
              <a:rPr lang="es-ES" sz="2000"/>
              <a:t>Se eliminaron datos innecesarios</a:t>
            </a:r>
          </a:p>
          <a:p>
            <a:r>
              <a:rPr lang="es-ES" sz="2000"/>
              <a:t>Se adaptaron las columnas según las necesidades de la aplicación.</a:t>
            </a:r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3ED2A238-E6EC-73FB-A089-F9AAE5D334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2182" y="1357803"/>
            <a:ext cx="4286250" cy="2857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105F4AE-C9D2-72FB-8F70-4AE332214E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8563" y="3735064"/>
            <a:ext cx="3481220" cy="18304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49132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E1457E-A971-43F9-8CCB-9EA6D1253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Estrategia de nombrado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5CADED9-19B8-441A-A1A5-AF9E4478E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394815"/>
            <a:ext cx="10554574" cy="363651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s-ES"/>
              <a:t>Dominio: </a:t>
            </a:r>
            <a:r>
              <a:rPr lang="es-ES">
                <a:solidFill>
                  <a:srgbClr val="00FBFF"/>
                </a:solidFill>
              </a:rPr>
              <a:t>http://madridturistsites.es</a:t>
            </a:r>
          </a:p>
          <a:p>
            <a:r>
              <a:rPr lang="es-ES"/>
              <a:t>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</a:t>
            </a:r>
          </a:p>
          <a:p>
            <a:r>
              <a:rPr lang="es-ES"/>
              <a:t>Recursos: </a:t>
            </a:r>
            <a:r>
              <a:rPr lang="es-ES">
                <a:solidFill>
                  <a:srgbClr val="00FBFF"/>
                </a:solidFill>
              </a:rPr>
              <a:t>http://madridturistsites.es/resource</a:t>
            </a:r>
          </a:p>
          <a:p>
            <a:r>
              <a:rPr lang="es-ES"/>
              <a:t>Patrón de términos ontológicos: </a:t>
            </a:r>
            <a:r>
              <a:rPr lang="es-ES">
                <a:solidFill>
                  <a:srgbClr val="00FBFF"/>
                </a:solidFill>
              </a:rPr>
              <a:t>http://madridturistsites.es/ontology/{term}[/{sub_term}] 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http://madridturistsites.es/ontology/Autor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http://madridturistsites.es/ontology/TipoVia/AVENIDA</a:t>
            </a:r>
          </a:p>
          <a:p>
            <a:r>
              <a:rPr lang="es-ES"/>
              <a:t>Patrón de los recursos: </a:t>
            </a:r>
            <a:r>
              <a:rPr lang="es-ES">
                <a:solidFill>
                  <a:srgbClr val="00FBFF"/>
                </a:solidFill>
              </a:rPr>
              <a:t>http://madridturistsites.es/resource/{resource_type}/{resource_name}</a:t>
            </a: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http://madridturistsites.es/resource/edificacionsingular/409486</a:t>
            </a:r>
            <a:endParaRPr lang="es-ES" i="1">
              <a:solidFill>
                <a:srgbClr val="00FBFF"/>
              </a:solidFill>
            </a:endParaRPr>
          </a:p>
          <a:p>
            <a:pPr lvl="1"/>
            <a:r>
              <a:rPr lang="es-ES" i="1">
                <a:solidFill>
                  <a:srgbClr val="00FBFF"/>
                </a:solidFill>
                <a:latin typeface="Consolas"/>
              </a:rPr>
              <a:t>http://madridturistsites.es/resource/Via/SANTACLARA</a:t>
            </a:r>
          </a:p>
          <a:p>
            <a:pPr marL="0" indent="0">
              <a:buNone/>
            </a:pP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78876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E5961-D2FB-4925-98F5-3357FE1F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Ontología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DA6BF8-0D40-446A-B6B2-033938857C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/>
              <a:t>Usamos protege para obtener:</a:t>
            </a:r>
          </a:p>
          <a:p>
            <a:pPr marL="0" indent="0">
              <a:buNone/>
            </a:pPr>
            <a:r>
              <a:rPr lang="es-ES"/>
              <a:t>	- Clases</a:t>
            </a:r>
          </a:p>
          <a:p>
            <a:pPr marL="0" indent="0">
              <a:buNone/>
            </a:pPr>
            <a:r>
              <a:rPr lang="es-ES"/>
              <a:t>	- </a:t>
            </a:r>
            <a:r>
              <a:rPr lang="es-ES" err="1"/>
              <a:t>Object</a:t>
            </a:r>
            <a:r>
              <a:rPr lang="es-ES"/>
              <a:t> </a:t>
            </a:r>
            <a:r>
              <a:rPr lang="es-ES" err="1"/>
              <a:t>properties</a:t>
            </a:r>
            <a:r>
              <a:rPr lang="es-ES"/>
              <a:t> </a:t>
            </a:r>
          </a:p>
          <a:p>
            <a:pPr marL="0" indent="0">
              <a:buNone/>
            </a:pPr>
            <a:r>
              <a:rPr lang="es-ES"/>
              <a:t>	- Data </a:t>
            </a:r>
            <a:r>
              <a:rPr lang="es-ES" err="1"/>
              <a:t>properties</a:t>
            </a:r>
            <a:endParaRPr lang="es-ES"/>
          </a:p>
          <a:p>
            <a:pPr marL="0" indent="0">
              <a:buNone/>
            </a:pPr>
            <a:endParaRPr lang="es-ES"/>
          </a:p>
          <a:p>
            <a:pPr marL="0" indent="0">
              <a:buNone/>
            </a:pPr>
            <a:r>
              <a:rPr lang="es-ES"/>
              <a:t> 	</a:t>
            </a:r>
          </a:p>
        </p:txBody>
      </p:sp>
      <p:pic>
        <p:nvPicPr>
          <p:cNvPr id="19" name="Picture 19">
            <a:extLst>
              <a:ext uri="{FF2B5EF4-FFF2-40B4-BE49-F238E27FC236}">
                <a16:creationId xmlns:a16="http://schemas.microsoft.com/office/drawing/2014/main" id="{BDE5791A-BF76-51F3-22B0-E620C9CF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9733" y="1125639"/>
            <a:ext cx="3146614" cy="349482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8" name="Picture 18">
            <a:extLst>
              <a:ext uri="{FF2B5EF4-FFF2-40B4-BE49-F238E27FC236}">
                <a16:creationId xmlns:a16="http://schemas.microsoft.com/office/drawing/2014/main" id="{BA651526-3A20-E427-297B-CFF4D7B7A1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9350" y="4070919"/>
            <a:ext cx="3146613" cy="196043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B0CC119D-C147-A5A1-DC0B-D368DB78B9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6347" y="2541267"/>
            <a:ext cx="3146611" cy="1210672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34250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84D910-EA0A-44E1-8541-B8D5A8B06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0"/>
            <a:ext cx="9905998" cy="1478570"/>
          </a:xfrm>
        </p:spPr>
        <p:txBody>
          <a:bodyPr>
            <a:normAutofit/>
          </a:bodyPr>
          <a:lstStyle/>
          <a:p>
            <a:r>
              <a:rPr lang="es-ES"/>
              <a:t>Enlazado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19A67F-CC2A-41EC-B3C9-42BFFF9D12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138226"/>
            <a:ext cx="9905999" cy="3541714"/>
          </a:xfrm>
        </p:spPr>
        <p:txBody>
          <a:bodyPr/>
          <a:lstStyle/>
          <a:p>
            <a:r>
              <a:rPr lang="es-ES"/>
              <a:t>A través del </a:t>
            </a:r>
            <a:r>
              <a:rPr lang="es-ES" err="1"/>
              <a:t>OpenRefine</a:t>
            </a:r>
            <a:r>
              <a:rPr lang="es-ES"/>
              <a:t> unimos los datos.</a:t>
            </a:r>
          </a:p>
          <a:p>
            <a:r>
              <a:rPr lang="es-ES"/>
              <a:t>Enlazamos principalmente los datos de los monumentos y autores  de nuestro </a:t>
            </a:r>
            <a:r>
              <a:rPr lang="es-ES" err="1"/>
              <a:t>dataset</a:t>
            </a:r>
            <a:r>
              <a:rPr lang="es-ES"/>
              <a:t> con las entradas encontradas en </a:t>
            </a:r>
            <a:r>
              <a:rPr lang="es-ES" err="1"/>
              <a:t>WikiData</a:t>
            </a:r>
            <a:r>
              <a:rPr lang="es-ES"/>
              <a:t>.</a:t>
            </a:r>
          </a:p>
          <a:p>
            <a:endParaRPr lang="es-ES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B5BEF697-651F-3C1B-1CCC-69CC3532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096" y="3340359"/>
            <a:ext cx="3145583" cy="209705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D4494A5-D4BD-F714-577F-B742B6CB60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783" b="71860"/>
          <a:stretch/>
        </p:blipFill>
        <p:spPr>
          <a:xfrm>
            <a:off x="3764220" y="4634981"/>
            <a:ext cx="7809144" cy="1604866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651511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459D3-0326-4387-A163-27E0F0E00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RDF 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3FA8763-F450-4C9D-BFFE-B0F176DB8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6075" y="1417638"/>
            <a:ext cx="8819810" cy="2361260"/>
          </a:xfrm>
        </p:spPr>
        <p:txBody>
          <a:bodyPr/>
          <a:lstStyle/>
          <a:p>
            <a:r>
              <a:rPr lang="es-ES"/>
              <a:t>Hemos la herramienta de MORPH para generar el RDF en formato n-triples.</a:t>
            </a:r>
          </a:p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5B808D-1392-2421-4136-31C839E5A9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507"/>
          <a:stretch/>
        </p:blipFill>
        <p:spPr>
          <a:xfrm>
            <a:off x="421918" y="3348613"/>
            <a:ext cx="11054007" cy="165896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70737436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F0248A-16E8-4F52-8EBE-8C5E33260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4" y="102322"/>
            <a:ext cx="9905998" cy="1478570"/>
          </a:xfrm>
        </p:spPr>
        <p:txBody>
          <a:bodyPr/>
          <a:lstStyle/>
          <a:p>
            <a:r>
              <a:rPr lang="es-ES"/>
              <a:t>Demostración de la app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83753A-426C-4A07-AB74-A0DA57CD6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454890" y="3177899"/>
            <a:ext cx="8592522" cy="660862"/>
          </a:xfrm>
        </p:spPr>
        <p:txBody>
          <a:bodyPr>
            <a:normAutofit/>
          </a:bodyPr>
          <a:lstStyle/>
          <a:p>
            <a:r>
              <a:rPr lang="es-ES" sz="1600"/>
              <a:t>A decidir si video o en vivo.</a:t>
            </a:r>
          </a:p>
        </p:txBody>
      </p:sp>
      <p:pic>
        <p:nvPicPr>
          <p:cNvPr id="4" name="Demo-App">
            <a:hlinkClick r:id="" action="ppaction://media"/>
            <a:extLst>
              <a:ext uri="{FF2B5EF4-FFF2-40B4-BE49-F238E27FC236}">
                <a16:creationId xmlns:a16="http://schemas.microsoft.com/office/drawing/2014/main" id="{59B5854C-6518-1C48-8593-6443EFA89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1199" y="1979971"/>
            <a:ext cx="7711666" cy="4337812"/>
          </a:xfrm>
          <a:prstGeom prst="snip2DiagRect">
            <a:avLst>
              <a:gd name="adj1" fmla="val 0"/>
              <a:gd name="adj2" fmla="val 6620"/>
            </a:avLst>
          </a:prstGeom>
          <a:ln w="31750" cap="flat">
            <a:gradFill>
              <a:gsLst>
                <a:gs pos="0">
                  <a:srgbClr val="7F7F7F"/>
                </a:gs>
                <a:gs pos="100000">
                  <a:srgbClr val="F2F2F2"/>
                </a:gs>
              </a:gsLst>
              <a:lin ang="2700000" scaled="1"/>
            </a:gradFill>
          </a:ln>
          <a:effectLst>
            <a:glow rad="101600">
              <a:srgbClr val="969696">
                <a:alpha val="40000"/>
              </a:srgbClr>
            </a:glow>
          </a:effectLst>
          <a:scene3d>
            <a:camera prst="orthographicFront"/>
            <a:lightRig rig="twoPt" dir="t"/>
          </a:scene3d>
          <a:sp3d contourW="25400">
            <a:contourClr>
              <a:srgbClr val="262626"/>
            </a:contourClr>
          </a:sp3d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CCEA5039-6616-4000-BE5B-C7490C8E592A}"/>
              </a:ext>
            </a:extLst>
          </p:cNvPr>
          <p:cNvSpPr/>
          <p:nvPr/>
        </p:nvSpPr>
        <p:spPr>
          <a:xfrm>
            <a:off x="2816944" y="6159427"/>
            <a:ext cx="7565921" cy="15835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BEAEEA98-C039-F6CD-6FED-23F7D455A16E}"/>
              </a:ext>
            </a:extLst>
          </p:cNvPr>
          <p:cNvSpPr/>
          <p:nvPr/>
        </p:nvSpPr>
        <p:spPr>
          <a:xfrm>
            <a:off x="2875936" y="2319881"/>
            <a:ext cx="7133301" cy="167680"/>
          </a:xfrm>
          <a:prstGeom prst="rect">
            <a:avLst/>
          </a:prstGeom>
          <a:solidFill>
            <a:srgbClr val="600000"/>
          </a:solidFill>
          <a:ln>
            <a:solidFill>
              <a:srgbClr val="600000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4036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TM03457503[[fn=Citable]]</Template>
  <TotalTime>7</TotalTime>
  <Words>330</Words>
  <Application>Microsoft Office PowerPoint</Application>
  <PresentationFormat>Panorámica</PresentationFormat>
  <Paragraphs>53</Paragraphs>
  <Slides>10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4" baseType="lpstr">
      <vt:lpstr>Century Gothic</vt:lpstr>
      <vt:lpstr>Consolas</vt:lpstr>
      <vt:lpstr>Wingdings 2</vt:lpstr>
      <vt:lpstr>Citable</vt:lpstr>
      <vt:lpstr>Madrid Turist Sites</vt:lpstr>
      <vt:lpstr>índice</vt:lpstr>
      <vt:lpstr>Introducción </vt:lpstr>
      <vt:lpstr>Análisis del dataset</vt:lpstr>
      <vt:lpstr>Estrategia de nombrado </vt:lpstr>
      <vt:lpstr>Ontología</vt:lpstr>
      <vt:lpstr>Enlazado de datos</vt:lpstr>
      <vt:lpstr>RDF </vt:lpstr>
      <vt:lpstr>Demostración de la app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CLEANPOINT</dc:title>
  <dc:creator>alvaro garcia</dc:creator>
  <cp:lastModifiedBy>Miguel Antonio Yanez Soffia</cp:lastModifiedBy>
  <cp:revision>4</cp:revision>
  <dcterms:created xsi:type="dcterms:W3CDTF">2020-11-03T18:08:21Z</dcterms:created>
  <dcterms:modified xsi:type="dcterms:W3CDTF">2022-11-06T21:03:52Z</dcterms:modified>
</cp:coreProperties>
</file>

<file path=docProps/thumbnail.jpeg>
</file>